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Fira Sans Extra Condensed Medium"/>
      <p:regular r:id="rId48"/>
      <p:bold r:id="rId49"/>
      <p:italic r:id="rId50"/>
      <p:boldItalic r:id="rId51"/>
    </p:embeddedFont>
    <p:embeddedFont>
      <p:font typeface="Roboto Condensed"/>
      <p:regular r:id="rId52"/>
      <p:bold r:id="rId53"/>
      <p:italic r:id="rId54"/>
      <p:boldItalic r:id="rId55"/>
    </p:embeddedFont>
    <p:embeddedFont>
      <p:font typeface="Squada One"/>
      <p:regular r:id="rId56"/>
    </p:embeddedFont>
    <p:embeddedFont>
      <p:font typeface="Roboto Condensed Light"/>
      <p:regular r:id="rId57"/>
      <p:bold r:id="rId58"/>
      <p:italic r:id="rId59"/>
      <p:boldItalic r:id="rId60"/>
    </p:embeddedFont>
    <p:embeddedFont>
      <p:font typeface="Exo 2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Medium-regular.fntdata"/><Relationship Id="rId47" Type="http://schemas.openxmlformats.org/officeDocument/2006/relationships/slide" Target="slides/slide42.xml"/><Relationship Id="rId49" Type="http://schemas.openxmlformats.org/officeDocument/2006/relationships/font" Target="fonts/FiraSansExtraCondensed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Exo2-bold.fntdata"/><Relationship Id="rId61" Type="http://schemas.openxmlformats.org/officeDocument/2006/relationships/font" Target="fonts/Exo2-regular.fntdata"/><Relationship Id="rId20" Type="http://schemas.openxmlformats.org/officeDocument/2006/relationships/slide" Target="slides/slide15.xml"/><Relationship Id="rId64" Type="http://schemas.openxmlformats.org/officeDocument/2006/relationships/font" Target="fonts/Exo2-boldItalic.fntdata"/><Relationship Id="rId63" Type="http://schemas.openxmlformats.org/officeDocument/2006/relationships/font" Target="fonts/Exo2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Condensed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Medium-boldItalic.fntdata"/><Relationship Id="rId50" Type="http://schemas.openxmlformats.org/officeDocument/2006/relationships/font" Target="fonts/FiraSansExtraCondensedMedium-italic.fntdata"/><Relationship Id="rId53" Type="http://schemas.openxmlformats.org/officeDocument/2006/relationships/font" Target="fonts/RobotoCondensed-bold.fntdata"/><Relationship Id="rId52" Type="http://schemas.openxmlformats.org/officeDocument/2006/relationships/font" Target="fonts/RobotoCondensed-regular.fntdata"/><Relationship Id="rId11" Type="http://schemas.openxmlformats.org/officeDocument/2006/relationships/slide" Target="slides/slide6.xml"/><Relationship Id="rId55" Type="http://schemas.openxmlformats.org/officeDocument/2006/relationships/font" Target="fonts/RobotoCondensed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Condensed-italic.fntdata"/><Relationship Id="rId13" Type="http://schemas.openxmlformats.org/officeDocument/2006/relationships/slide" Target="slides/slide8.xml"/><Relationship Id="rId57" Type="http://schemas.openxmlformats.org/officeDocument/2006/relationships/font" Target="fonts/RobotoCondensedLight-regular.fntdata"/><Relationship Id="rId12" Type="http://schemas.openxmlformats.org/officeDocument/2006/relationships/slide" Target="slides/slide7.xml"/><Relationship Id="rId56" Type="http://schemas.openxmlformats.org/officeDocument/2006/relationships/font" Target="fonts/SquadaOne-regular.fntdata"/><Relationship Id="rId15" Type="http://schemas.openxmlformats.org/officeDocument/2006/relationships/slide" Target="slides/slide10.xml"/><Relationship Id="rId59" Type="http://schemas.openxmlformats.org/officeDocument/2006/relationships/font" Target="fonts/RobotoCondensedLight-italic.fntdata"/><Relationship Id="rId14" Type="http://schemas.openxmlformats.org/officeDocument/2006/relationships/slide" Target="slides/slide9.xml"/><Relationship Id="rId58" Type="http://schemas.openxmlformats.org/officeDocument/2006/relationships/font" Target="fonts/RobotoCondensed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50933a21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50933a2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50933a21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50933a21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50933a2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50933a2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50933a21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50933a21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50933a2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50933a2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50933a21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50933a21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50933a21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50933a21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50933a21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50933a21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50933a21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50933a21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50933a21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50933a21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50933a21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50933a21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50933a21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50933a21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50933a21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50933a21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50933a21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50933a21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50933a21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50933a2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58eae2d5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58eae2d5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50933a21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50933a21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50933a21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50933a21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50933a21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50933a21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50933a214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50933a2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50933a21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50933a21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53b39f00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53b39f0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153b39f0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153b39f0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53b39f00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153b39f00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53b39f00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153b39f00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53b39f00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53b39f00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53b39f00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153b39f00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153b39f0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153b39f0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NN, RNNS or Transformers to classify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50933a21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50933a21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50933a214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50933a21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</a:t>
            </a:r>
            <a:r>
              <a:rPr lang="en"/>
              <a:t>ith NN, RNNS or Transformers to classify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150933a214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150933a214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50933a2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50933a2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50933a21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50933a21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8d3b44f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8d3b44f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p27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28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8" name="Google Shape;138;p28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8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8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28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8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8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8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5" name="Google Shape;145;p28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6" name="Google Shape;146;p28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p28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8" name="Google Shape;148;p28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28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0" name="Google Shape;150;p28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1" name="Google Shape;151;p28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2" name="Google Shape;152;p28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3" name="Google Shape;153;p28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9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2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0" name="Google Shape;170;p3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34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34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34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34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34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34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1" name="Google Shape;181;p35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35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3" name="Google Shape;183;p35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5" name="Google Shape;185;p35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36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36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37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5" name="Google Shape;195;p37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7" name="Google Shape;197;p37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9" name="Google Shape;199;p37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1" name="Google Shape;201;p37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3" name="Google Shape;203;p37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8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38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9" name="Google Shape;209;p38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38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40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9" name="Google Shape;219;p4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1" name="Google Shape;221;p4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2" name="Google Shape;222;p4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3" name="Google Shape;223;p4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4" name="Google Shape;224;p4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5" name="Google Shape;225;p4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bg>
      <p:bgPr>
        <a:noFill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43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43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46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46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4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6" name="Google Shape;246;p4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9" name="Google Shape;249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hyperlink" Target="https://www.biorxiv.org/content/10.1101/2020.02.02.931238v1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Relationship Id="rId4" Type="http://schemas.openxmlformats.org/officeDocument/2006/relationships/image" Target="../media/image47.png"/><Relationship Id="rId5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Relationship Id="rId4" Type="http://schemas.openxmlformats.org/officeDocument/2006/relationships/image" Target="../media/image7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5" Type="http://schemas.openxmlformats.org/officeDocument/2006/relationships/image" Target="../media/image74.png"/><Relationship Id="rId6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Relationship Id="rId4" Type="http://schemas.openxmlformats.org/officeDocument/2006/relationships/image" Target="../media/image79.png"/><Relationship Id="rId5" Type="http://schemas.openxmlformats.org/officeDocument/2006/relationships/image" Target="../media/image7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1.png"/><Relationship Id="rId4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1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Souza Pinto Medeiros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Ramon Galate Baptista Ribeiro</a:t>
            </a:r>
            <a:endParaRPr/>
          </a:p>
        </p:txBody>
      </p:sp>
      <p:sp>
        <p:nvSpPr>
          <p:cNvPr id="256" name="Google Shape;256;p51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Recognition of Antinuclear Antibody Patterns using Machine Learning </a:t>
            </a:r>
            <a:endParaRPr sz="3700"/>
          </a:p>
        </p:txBody>
      </p:sp>
      <p:cxnSp>
        <p:nvCxnSpPr>
          <p:cNvPr id="257" name="Google Shape;257;p51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60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6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HEP-ANNOT</a:t>
            </a:r>
            <a:endParaRPr/>
          </a:p>
        </p:txBody>
      </p:sp>
      <p:sp>
        <p:nvSpPr>
          <p:cNvPr id="362" name="Google Shape;362;p60"/>
          <p:cNvSpPr txBox="1"/>
          <p:nvPr>
            <p:ph type="ctrTitle"/>
          </p:nvPr>
        </p:nvSpPr>
        <p:spPr>
          <a:xfrm>
            <a:off x="992108" y="10043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Multi-Class</a:t>
            </a:r>
            <a:endParaRPr/>
          </a:p>
        </p:txBody>
      </p:sp>
      <p:sp>
        <p:nvSpPr>
          <p:cNvPr id="363" name="Google Shape;363;p60"/>
          <p:cNvSpPr txBox="1"/>
          <p:nvPr>
            <p:ph idx="1" type="subTitle"/>
          </p:nvPr>
        </p:nvSpPr>
        <p:spPr>
          <a:xfrm>
            <a:off x="781358" y="304527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47 different classes</a:t>
            </a:r>
            <a:endParaRPr/>
          </a:p>
          <a:p>
            <a:pPr indent="-29845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 1000 images</a:t>
            </a:r>
            <a:endParaRPr/>
          </a:p>
          <a:p>
            <a:pPr indent="-29845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 variance in image quantity</a:t>
            </a:r>
            <a:endParaRPr/>
          </a:p>
          <a:p>
            <a:pPr indent="-29845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Can’t be used with pattern dataset</a:t>
            </a:r>
            <a:endParaRPr/>
          </a:p>
          <a:p>
            <a:pPr indent="-29845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Received Initially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4" name="Google Shape;3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49" y="931900"/>
            <a:ext cx="4724726" cy="412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Images</a:t>
            </a:r>
            <a:endParaRPr/>
          </a:p>
        </p:txBody>
      </p:sp>
      <p:sp>
        <p:nvSpPr>
          <p:cNvPr id="370" name="Google Shape;370;p61"/>
          <p:cNvSpPr txBox="1"/>
          <p:nvPr/>
        </p:nvSpPr>
        <p:spPr>
          <a:xfrm>
            <a:off x="4394373" y="2182825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25 different patterns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Very high inter class variance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Obtained in mid-january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Images with more cells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 visual inspection of images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Approximately 4880 images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1" name="Google Shape;371;p61"/>
          <p:cNvSpPr txBox="1"/>
          <p:nvPr/>
        </p:nvSpPr>
        <p:spPr>
          <a:xfrm>
            <a:off x="4674884" y="1486169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Multi-Label</a:t>
            </a:r>
            <a:endParaRPr b="1" sz="2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72" name="Google Shape;372;p61"/>
          <p:cNvCxnSpPr/>
          <p:nvPr/>
        </p:nvCxnSpPr>
        <p:spPr>
          <a:xfrm>
            <a:off x="4188350" y="2130875"/>
            <a:ext cx="6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3" name="Google Shape;37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00" y="917050"/>
            <a:ext cx="3729350" cy="41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 sz="2800"/>
          </a:p>
        </p:txBody>
      </p:sp>
      <p:sp>
        <p:nvSpPr>
          <p:cNvPr id="379" name="Google Shape;379;p62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Which classification model is appropriate?</a:t>
            </a:r>
            <a:endParaRPr/>
          </a:p>
          <a:p>
            <a: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What are the true labels?</a:t>
            </a:r>
            <a:endParaRPr/>
          </a:p>
          <a:p>
            <a: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How can we use all datasets in one?</a:t>
            </a:r>
            <a:endParaRPr/>
          </a:p>
          <a:p>
            <a: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Are the datasets accurate enough to be used in diagnostic medicine?</a:t>
            </a:r>
            <a:endParaRPr/>
          </a:p>
        </p:txBody>
      </p:sp>
      <p:cxnSp>
        <p:nvCxnSpPr>
          <p:cNvPr id="380" name="Google Shape;380;p6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6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387" name="Google Shape;387;p63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88" name="Google Shape;388;p63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Cellpose</a:t>
            </a:r>
            <a:endParaRPr/>
          </a:p>
        </p:txBody>
      </p:sp>
      <p:sp>
        <p:nvSpPr>
          <p:cNvPr id="394" name="Google Shape;394;p64"/>
          <p:cNvSpPr txBox="1"/>
          <p:nvPr>
            <p:ph idx="1" type="subTitle"/>
          </p:nvPr>
        </p:nvSpPr>
        <p:spPr>
          <a:xfrm>
            <a:off x="2121825" y="1529475"/>
            <a:ext cx="3095100" cy="11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cellular segmentation tool released in 2020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photos of cells  as inputs and outputs mask with same size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5" name="Google Shape;395;p64"/>
          <p:cNvSpPr txBox="1"/>
          <p:nvPr>
            <p:ph idx="1" type="subTitle"/>
          </p:nvPr>
        </p:nvSpPr>
        <p:spPr>
          <a:xfrm>
            <a:off x="5257908" y="2899100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include:</a:t>
            </a:r>
            <a:endParaRPr/>
          </a:p>
          <a:p>
            <a:pPr indent="-2984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Expected average cell diameter</a:t>
            </a:r>
            <a:endParaRPr/>
          </a:p>
          <a:p>
            <a:pPr indent="-2984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Different channels for different parts of the cell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6" name="Google Shape;39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375" y="590500"/>
            <a:ext cx="2083798" cy="21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475" y="2549850"/>
            <a:ext cx="2069678" cy="220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4"/>
          <p:cNvSpPr txBox="1"/>
          <p:nvPr>
            <p:ph idx="1" type="subTitle"/>
          </p:nvPr>
        </p:nvSpPr>
        <p:spPr>
          <a:xfrm>
            <a:off x="5361725" y="4416125"/>
            <a:ext cx="30951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Images taken from paper:</a:t>
            </a:r>
            <a:endParaRPr i="1" sz="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https://www.biorxiv.org/content/10.1101/2020.02.02.931238v1</a:t>
            </a:r>
            <a:endParaRPr i="1"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6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65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/>
          </a:p>
        </p:txBody>
      </p:sp>
      <p:sp>
        <p:nvSpPr>
          <p:cNvPr id="405" name="Google Shape;405;p65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results were hard to obtain</a:t>
            </a:r>
            <a:endParaRPr/>
          </a:p>
        </p:txBody>
      </p:sp>
      <p:sp>
        <p:nvSpPr>
          <p:cNvPr id="406" name="Google Shape;406;p65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trials were done using Cellpose’s automatic diameter calculator or a</a:t>
            </a:r>
            <a:r>
              <a:rPr lang="en"/>
              <a:t> fixed diameter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both were able to present some results, neither were perfect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Cellpose would sometimes over segment certain cells, or have a tough time with predominantly cytoplasmic patterns</a:t>
            </a:r>
            <a:r>
              <a:rPr lang="en"/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7" name="Google Shape;4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854" y="932700"/>
            <a:ext cx="2230876" cy="17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958" y="2999349"/>
            <a:ext cx="2409056" cy="19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Pipeline</a:t>
            </a:r>
            <a:endParaRPr/>
          </a:p>
        </p:txBody>
      </p:sp>
      <p:sp>
        <p:nvSpPr>
          <p:cNvPr id="414" name="Google Shape;414;p66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NUCLEUS SEGMENTATION</a:t>
            </a:r>
            <a:endParaRPr/>
          </a:p>
        </p:txBody>
      </p:sp>
      <p:sp>
        <p:nvSpPr>
          <p:cNvPr id="415" name="Google Shape;415;p66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of cellpose to create masks to obtain each cell’s nuclei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" name="Google Shape;416;p66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417" name="Google Shape;417;p66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 and and channel separation to aid cellpose in classifying each cell in their entirety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p66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CYTOPLASM SEGMENTATION</a:t>
            </a:r>
            <a:endParaRPr/>
          </a:p>
        </p:txBody>
      </p:sp>
      <p:sp>
        <p:nvSpPr>
          <p:cNvPr id="419" name="Google Shape;419;p66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of cellpose to obtain masks containing not only the nuclei, but also each cell to their entirety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20" name="Google Shape;420;p66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66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66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4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6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6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854" y="1897675"/>
            <a:ext cx="497100" cy="55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725" y="3560575"/>
            <a:ext cx="456562" cy="55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7050" y="1916214"/>
            <a:ext cx="497100" cy="557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67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67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Nucleic Segmentation</a:t>
            </a:r>
            <a:endParaRPr/>
          </a:p>
        </p:txBody>
      </p:sp>
      <p:sp>
        <p:nvSpPr>
          <p:cNvPr id="434" name="Google Shape;434;p67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Isolating only the nuclei</a:t>
            </a:r>
            <a:endParaRPr/>
          </a:p>
        </p:txBody>
      </p:sp>
      <p:sp>
        <p:nvSpPr>
          <p:cNvPr id="435" name="Google Shape;435;p67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</a:t>
            </a:r>
            <a:r>
              <a:rPr lang="en"/>
              <a:t> Cellpose’s mode for only nucleic selection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nucleus diameter at 60 px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images on only one channel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were mostly good, but yet insufficient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6" name="Google Shape;436;p67"/>
          <p:cNvPicPr preferRelativeResize="0"/>
          <p:nvPr/>
        </p:nvPicPr>
        <p:blipFill rotWithShape="1">
          <a:blip r:embed="rId3">
            <a:alphaModFix/>
          </a:blip>
          <a:srcRect b="0" l="50001" r="24981" t="0"/>
          <a:stretch/>
        </p:blipFill>
        <p:spPr>
          <a:xfrm>
            <a:off x="6397826" y="1719438"/>
            <a:ext cx="1506074" cy="124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7"/>
          <p:cNvPicPr preferRelativeResize="0"/>
          <p:nvPr/>
        </p:nvPicPr>
        <p:blipFill rotWithShape="1">
          <a:blip r:embed="rId4">
            <a:alphaModFix/>
          </a:blip>
          <a:srcRect b="0" l="0" r="75208" t="0"/>
          <a:stretch/>
        </p:blipFill>
        <p:spPr>
          <a:xfrm>
            <a:off x="4781626" y="3130650"/>
            <a:ext cx="1506074" cy="123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7"/>
          <p:cNvPicPr preferRelativeResize="0"/>
          <p:nvPr/>
        </p:nvPicPr>
        <p:blipFill rotWithShape="1">
          <a:blip r:embed="rId3">
            <a:alphaModFix/>
          </a:blip>
          <a:srcRect b="0" l="0" r="74983" t="0"/>
          <a:stretch/>
        </p:blipFill>
        <p:spPr>
          <a:xfrm>
            <a:off x="4781627" y="1719425"/>
            <a:ext cx="1506084" cy="124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7"/>
          <p:cNvPicPr preferRelativeResize="0"/>
          <p:nvPr/>
        </p:nvPicPr>
        <p:blipFill rotWithShape="1">
          <a:blip r:embed="rId4">
            <a:alphaModFix/>
          </a:blip>
          <a:srcRect b="0" l="50044" r="25163" t="0"/>
          <a:stretch/>
        </p:blipFill>
        <p:spPr>
          <a:xfrm>
            <a:off x="6397825" y="3130663"/>
            <a:ext cx="1506074" cy="123989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7"/>
          <p:cNvSpPr txBox="1"/>
          <p:nvPr>
            <p:ph idx="1" type="subTitle"/>
          </p:nvPr>
        </p:nvSpPr>
        <p:spPr>
          <a:xfrm>
            <a:off x="4677725" y="4494825"/>
            <a:ext cx="21588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Top: Centromere pattern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Bottom: Fibrous cytoplasm pattern</a:t>
            </a:r>
            <a:endParaRPr i="1" sz="900"/>
          </a:p>
        </p:txBody>
      </p:sp>
      <p:sp>
        <p:nvSpPr>
          <p:cNvPr id="441" name="Google Shape;441;p67"/>
          <p:cNvSpPr txBox="1"/>
          <p:nvPr>
            <p:ph idx="1" type="subTitle"/>
          </p:nvPr>
        </p:nvSpPr>
        <p:spPr>
          <a:xfrm>
            <a:off x="6397825" y="4494825"/>
            <a:ext cx="21588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Left: Original image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Right: predicted nuclei</a:t>
            </a:r>
            <a:endParaRPr i="1"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447" name="Google Shape;447;p68"/>
          <p:cNvSpPr txBox="1"/>
          <p:nvPr/>
        </p:nvSpPr>
        <p:spPr>
          <a:xfrm>
            <a:off x="5403773" y="2130875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Nucleus mask separated nucleus from image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Placed nucleus on green and remainder on blue channels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Used image equalization on channels independently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Now it is possible to use Cellpose to its fullest extent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8" name="Google Shape;448;p68"/>
          <p:cNvSpPr txBox="1"/>
          <p:nvPr/>
        </p:nvSpPr>
        <p:spPr>
          <a:xfrm>
            <a:off x="5439344" y="1493600"/>
            <a:ext cx="3225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Separation from remainder of image</a:t>
            </a:r>
            <a:endParaRPr b="1" sz="2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49" name="Google Shape;449;p68"/>
          <p:cNvCxnSpPr/>
          <p:nvPr/>
        </p:nvCxnSpPr>
        <p:spPr>
          <a:xfrm>
            <a:off x="5197775" y="2130875"/>
            <a:ext cx="6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0" name="Google Shape;450;p68"/>
          <p:cNvPicPr preferRelativeResize="0"/>
          <p:nvPr/>
        </p:nvPicPr>
        <p:blipFill rotWithShape="1">
          <a:blip r:embed="rId3">
            <a:alphaModFix/>
          </a:blip>
          <a:srcRect b="0" l="1166" r="0" t="1195"/>
          <a:stretch/>
        </p:blipFill>
        <p:spPr>
          <a:xfrm>
            <a:off x="319175" y="1248675"/>
            <a:ext cx="4693975" cy="34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69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69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Cytoplasmic</a:t>
            </a:r>
            <a:r>
              <a:rPr lang="en"/>
              <a:t> Segmentation</a:t>
            </a:r>
            <a:endParaRPr/>
          </a:p>
        </p:txBody>
      </p:sp>
      <p:sp>
        <p:nvSpPr>
          <p:cNvPr id="457" name="Google Shape;457;p6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Capturing the entire cell</a:t>
            </a:r>
            <a:endParaRPr/>
          </a:p>
        </p:txBody>
      </p:sp>
      <p:sp>
        <p:nvSpPr>
          <p:cNvPr id="458" name="Google Shape;458;p69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Cellpose’s mode for cytoplasmic selection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cell diameter at 145 px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varying diameter for cells with smaller nuclei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were </a:t>
            </a:r>
            <a:r>
              <a:rPr lang="en"/>
              <a:t>a</a:t>
            </a:r>
            <a:r>
              <a:rPr lang="en"/>
              <a:t> vast improvement upon everything obtained before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9" name="Google Shape;459;p69"/>
          <p:cNvSpPr txBox="1"/>
          <p:nvPr>
            <p:ph idx="1" type="subTitle"/>
          </p:nvPr>
        </p:nvSpPr>
        <p:spPr>
          <a:xfrm>
            <a:off x="4677725" y="4494825"/>
            <a:ext cx="21588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Top: Centromere pattern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Bottom: Fibrous cytoplasm pattern</a:t>
            </a:r>
            <a:endParaRPr i="1" sz="900"/>
          </a:p>
        </p:txBody>
      </p:sp>
      <p:sp>
        <p:nvSpPr>
          <p:cNvPr id="460" name="Google Shape;460;p69"/>
          <p:cNvSpPr txBox="1"/>
          <p:nvPr>
            <p:ph idx="1" type="subTitle"/>
          </p:nvPr>
        </p:nvSpPr>
        <p:spPr>
          <a:xfrm>
            <a:off x="6397825" y="4494825"/>
            <a:ext cx="21588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Left: Processed image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Right: predicted nuclei</a:t>
            </a:r>
            <a:endParaRPr i="1" sz="900"/>
          </a:p>
        </p:txBody>
      </p:sp>
      <p:pic>
        <p:nvPicPr>
          <p:cNvPr id="461" name="Google Shape;461;p69"/>
          <p:cNvPicPr preferRelativeResize="0"/>
          <p:nvPr/>
        </p:nvPicPr>
        <p:blipFill rotWithShape="1">
          <a:blip r:embed="rId3">
            <a:alphaModFix/>
          </a:blip>
          <a:srcRect b="50233" l="0" r="75030" t="0"/>
          <a:stretch/>
        </p:blipFill>
        <p:spPr>
          <a:xfrm>
            <a:off x="4512250" y="1682325"/>
            <a:ext cx="1494318" cy="12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9"/>
          <p:cNvPicPr preferRelativeResize="0"/>
          <p:nvPr/>
        </p:nvPicPr>
        <p:blipFill rotWithShape="1">
          <a:blip r:embed="rId3">
            <a:alphaModFix/>
          </a:blip>
          <a:srcRect b="0" l="49962" r="25067" t="50233"/>
          <a:stretch/>
        </p:blipFill>
        <p:spPr>
          <a:xfrm>
            <a:off x="6244500" y="1682325"/>
            <a:ext cx="1494323" cy="124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9"/>
          <p:cNvPicPr preferRelativeResize="0"/>
          <p:nvPr/>
        </p:nvPicPr>
        <p:blipFill rotWithShape="1">
          <a:blip r:embed="rId4">
            <a:alphaModFix/>
          </a:blip>
          <a:srcRect b="0" l="50083" r="25041" t="51364"/>
          <a:stretch/>
        </p:blipFill>
        <p:spPr>
          <a:xfrm>
            <a:off x="6244500" y="3100375"/>
            <a:ext cx="1494323" cy="121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9"/>
          <p:cNvPicPr preferRelativeResize="0"/>
          <p:nvPr/>
        </p:nvPicPr>
        <p:blipFill rotWithShape="1">
          <a:blip r:embed="rId4">
            <a:alphaModFix/>
          </a:blip>
          <a:srcRect b="50490" l="0" r="75124" t="0"/>
          <a:stretch/>
        </p:blipFill>
        <p:spPr>
          <a:xfrm>
            <a:off x="4512250" y="3089425"/>
            <a:ext cx="1494323" cy="123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3" name="Google Shape;263;p52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4" name="Google Shape;264;p52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and clinical relevance</a:t>
            </a:r>
            <a:endParaRPr/>
          </a:p>
        </p:txBody>
      </p:sp>
      <p:sp>
        <p:nvSpPr>
          <p:cNvPr id="265" name="Google Shape;265;p52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266" name="Google Shape;266;p52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on available datasets</a:t>
            </a:r>
            <a:endParaRPr/>
          </a:p>
        </p:txBody>
      </p:sp>
      <p:sp>
        <p:nvSpPr>
          <p:cNvPr id="267" name="Google Shape;267;p52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" name="Google Shape;268;p52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9" name="Google Shape;269;p52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70" name="Google Shape;270;p5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5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52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3" name="Google Shape;273;p52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4" name="Google Shape;274;p52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75" name="Google Shape;275;p52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276" name="Google Shape;276;p52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 techniques investigated and applied </a:t>
            </a:r>
            <a:endParaRPr/>
          </a:p>
        </p:txBody>
      </p:sp>
      <p:sp>
        <p:nvSpPr>
          <p:cNvPr id="277" name="Google Shape;277;p52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278" name="Google Shape;278;p52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on the machine learning algorithms used and their results</a:t>
            </a:r>
            <a:endParaRPr/>
          </a:p>
        </p:txBody>
      </p:sp>
      <p:sp>
        <p:nvSpPr>
          <p:cNvPr id="279" name="Google Shape;279;p52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CELL CLUSTERING</a:t>
            </a:r>
            <a:endParaRPr/>
          </a:p>
        </p:txBody>
      </p:sp>
      <p:sp>
        <p:nvSpPr>
          <p:cNvPr id="280" name="Google Shape;280;p52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algorithm added to facilitate classification</a:t>
            </a:r>
            <a:endParaRPr/>
          </a:p>
        </p:txBody>
      </p:sp>
      <p:sp>
        <p:nvSpPr>
          <p:cNvPr id="281" name="Google Shape;281;p52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82" name="Google Shape;282;p52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continuation if this project moves 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segmentation of Centromere Class</a:t>
            </a:r>
            <a:endParaRPr/>
          </a:p>
        </p:txBody>
      </p:sp>
      <p:pic>
        <p:nvPicPr>
          <p:cNvPr id="470" name="Google Shape;4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213" y="1369800"/>
            <a:ext cx="3551567" cy="35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476" name="Google Shape;476;p71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77" name="Google Shape;477;p7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Processing</a:t>
            </a:r>
            <a:endParaRPr/>
          </a:p>
        </p:txBody>
      </p:sp>
      <p:sp>
        <p:nvSpPr>
          <p:cNvPr id="483" name="Google Shape;483;p72"/>
          <p:cNvSpPr txBox="1"/>
          <p:nvPr>
            <p:ph type="ctrTitle"/>
          </p:nvPr>
        </p:nvSpPr>
        <p:spPr>
          <a:xfrm>
            <a:off x="1600733" y="579003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each cell uniform for NN input</a:t>
            </a:r>
            <a:endParaRPr/>
          </a:p>
        </p:txBody>
      </p:sp>
      <p:sp>
        <p:nvSpPr>
          <p:cNvPr id="484" name="Google Shape;484;p72"/>
          <p:cNvSpPr txBox="1"/>
          <p:nvPr>
            <p:ph idx="1" type="subTitle"/>
          </p:nvPr>
        </p:nvSpPr>
        <p:spPr>
          <a:xfrm>
            <a:off x="1179233" y="2633100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cell has varying sizes and information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demands fixed input size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cell segmentation: percentile filtering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5" name="Google Shape;48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875" y="1503450"/>
            <a:ext cx="4761498" cy="213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Processing</a:t>
            </a:r>
            <a:endParaRPr/>
          </a:p>
        </p:txBody>
      </p:sp>
      <p:sp>
        <p:nvSpPr>
          <p:cNvPr id="491" name="Google Shape;491;p73"/>
          <p:cNvSpPr txBox="1"/>
          <p:nvPr>
            <p:ph type="ctrTitle"/>
          </p:nvPr>
        </p:nvSpPr>
        <p:spPr>
          <a:xfrm>
            <a:off x="1600733" y="577003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each cell uniform for NN input</a:t>
            </a:r>
            <a:endParaRPr/>
          </a:p>
        </p:txBody>
      </p:sp>
      <p:sp>
        <p:nvSpPr>
          <p:cNvPr id="492" name="Google Shape;492;p73"/>
          <p:cNvSpPr txBox="1"/>
          <p:nvPr>
            <p:ph idx="1" type="subTitle"/>
          </p:nvPr>
        </p:nvSpPr>
        <p:spPr>
          <a:xfrm>
            <a:off x="1179233" y="2631100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cell has varying sizes and information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demands fixed input size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cell segmentation: percentile filtering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selection: black pixel filtering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Resize: upscaling and downscaling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augmentation: flipping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3" name="Google Shape;4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300" y="931925"/>
            <a:ext cx="3328123" cy="16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300" y="2989750"/>
            <a:ext cx="3328124" cy="170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500" name="Google Shape;500;p74"/>
          <p:cNvSpPr txBox="1"/>
          <p:nvPr/>
        </p:nvSpPr>
        <p:spPr>
          <a:xfrm>
            <a:off x="5403773" y="2130875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Reuses model created for different task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Used VGG16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Added two deep layers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Added </a:t>
            </a: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dropout layer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1" name="Google Shape;501;p74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Used VGG16</a:t>
            </a:r>
            <a:endParaRPr b="1" sz="2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502" name="Google Shape;502;p74"/>
          <p:cNvCxnSpPr/>
          <p:nvPr/>
        </p:nvCxnSpPr>
        <p:spPr>
          <a:xfrm>
            <a:off x="5197775" y="2130875"/>
            <a:ext cx="6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3" name="Google Shape;50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25" y="1299050"/>
            <a:ext cx="5098975" cy="324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5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09" name="Google Shape;509;p75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 results per cell, but some signs of overfitting</a:t>
            </a:r>
            <a:endParaRPr/>
          </a:p>
        </p:txBody>
      </p:sp>
      <p:sp>
        <p:nvSpPr>
          <p:cNvPr id="510" name="Google Shape;510;p75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per cell, but classification is per image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need to be 100% accurate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Showed signs of overfitting despite dropout layer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causes: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Lack of non augmented data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Inherent classification problem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1" name="Google Shape;5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158" y="1080350"/>
            <a:ext cx="4386419" cy="3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6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Matrix</a:t>
            </a:r>
            <a:endParaRPr/>
          </a:p>
        </p:txBody>
      </p:sp>
      <p:pic>
        <p:nvPicPr>
          <p:cNvPr id="517" name="Google Shape;5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02" y="931900"/>
            <a:ext cx="5766723" cy="398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7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Matrix</a:t>
            </a:r>
            <a:endParaRPr/>
          </a:p>
        </p:txBody>
      </p:sp>
      <p:pic>
        <p:nvPicPr>
          <p:cNvPr id="523" name="Google Shape;5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02" y="931900"/>
            <a:ext cx="5766723" cy="398152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7"/>
          <p:cNvSpPr/>
          <p:nvPr/>
        </p:nvSpPr>
        <p:spPr>
          <a:xfrm>
            <a:off x="2330525" y="2501250"/>
            <a:ext cx="1818300" cy="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7"/>
          <p:cNvSpPr/>
          <p:nvPr/>
        </p:nvSpPr>
        <p:spPr>
          <a:xfrm>
            <a:off x="4059725" y="2501250"/>
            <a:ext cx="89100" cy="172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163" y="846450"/>
            <a:ext cx="5893663" cy="353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74" y="1299050"/>
            <a:ext cx="1272775" cy="23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6350" y="1299050"/>
            <a:ext cx="1462404" cy="23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Multi-label Classification</a:t>
            </a:r>
            <a:endParaRPr/>
          </a:p>
        </p:txBody>
      </p:sp>
      <p:sp>
        <p:nvSpPr>
          <p:cNvPr id="539" name="Google Shape;539;p79"/>
          <p:cNvSpPr txBox="1"/>
          <p:nvPr/>
        </p:nvSpPr>
        <p:spPr>
          <a:xfrm>
            <a:off x="5367048" y="2200975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Same model far better results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Binary relevance method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Baseline </a:t>
            </a: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outperformed</a:t>
            </a: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weights overall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Has tendency to not estimate any label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AUC ROC accuracy: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Probability that positive sample is ranked ahead of a negative one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0" name="Google Shape;540;p79"/>
          <p:cNvSpPr txBox="1"/>
          <p:nvPr/>
        </p:nvSpPr>
        <p:spPr>
          <a:xfrm>
            <a:off x="5439350" y="816275"/>
            <a:ext cx="34449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Parsed Hep Annot class names to serve </a:t>
            </a: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as</a:t>
            </a: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labels and classified that</a:t>
            </a:r>
            <a:endParaRPr b="1" sz="2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41" name="Google Shape;54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50" y="861300"/>
            <a:ext cx="5124724" cy="400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8" name="Google Shape;288;p53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89" name="Google Shape;289;p5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Label classification</a:t>
            </a:r>
            <a:endParaRPr/>
          </a:p>
        </p:txBody>
      </p:sp>
      <p:pic>
        <p:nvPicPr>
          <p:cNvPr id="547" name="Google Shape;54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4575"/>
            <a:ext cx="4245001" cy="14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0"/>
          <p:cNvSpPr txBox="1"/>
          <p:nvPr>
            <p:ph idx="4294967295" type="subTitle"/>
          </p:nvPr>
        </p:nvSpPr>
        <p:spPr>
          <a:xfrm>
            <a:off x="808100" y="749750"/>
            <a:ext cx="30951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Centromere - 24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9" name="Google Shape;54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13" y="3214125"/>
            <a:ext cx="4200777" cy="10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0"/>
          <p:cNvSpPr txBox="1"/>
          <p:nvPr>
            <p:ph idx="4294967295" type="subTitle"/>
          </p:nvPr>
        </p:nvSpPr>
        <p:spPr>
          <a:xfrm>
            <a:off x="808100" y="2694370"/>
            <a:ext cx="30951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RNApol - 11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1" name="Google Shape;551;p80"/>
          <p:cNvPicPr preferRelativeResize="0"/>
          <p:nvPr/>
        </p:nvPicPr>
        <p:blipFill rotWithShape="1">
          <a:blip r:embed="rId5">
            <a:alphaModFix/>
          </a:blip>
          <a:srcRect b="0" l="0" r="18113" t="0"/>
          <a:stretch/>
        </p:blipFill>
        <p:spPr>
          <a:xfrm>
            <a:off x="4726650" y="1154575"/>
            <a:ext cx="4278974" cy="738733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0"/>
          <p:cNvSpPr txBox="1"/>
          <p:nvPr>
            <p:ph idx="4294967295" type="subTitle"/>
          </p:nvPr>
        </p:nvSpPr>
        <p:spPr>
          <a:xfrm>
            <a:off x="5392575" y="783420"/>
            <a:ext cx="30951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Mouchete - 8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3" name="Google Shape;553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137" y="3452175"/>
            <a:ext cx="3569999" cy="7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0"/>
          <p:cNvSpPr txBox="1"/>
          <p:nvPr>
            <p:ph idx="4294967295" type="subTitle"/>
          </p:nvPr>
        </p:nvSpPr>
        <p:spPr>
          <a:xfrm>
            <a:off x="5318575" y="3035770"/>
            <a:ext cx="30951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Nucleole</a:t>
            </a:r>
            <a:r>
              <a:rPr lang="en"/>
              <a:t> - 6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5" name="Google Shape;555;p80"/>
          <p:cNvSpPr txBox="1"/>
          <p:nvPr>
            <p:ph idx="4294967295" type="subTitle"/>
          </p:nvPr>
        </p:nvSpPr>
        <p:spPr>
          <a:xfrm>
            <a:off x="3024450" y="4408950"/>
            <a:ext cx="30951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Total cells - 125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1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considerations</a:t>
            </a:r>
            <a:endParaRPr sz="2800"/>
          </a:p>
        </p:txBody>
      </p:sp>
      <p:sp>
        <p:nvSpPr>
          <p:cNvPr id="561" name="Google Shape;561;p81"/>
          <p:cNvSpPr txBox="1"/>
          <p:nvPr>
            <p:ph idx="1" type="subTitle"/>
          </p:nvPr>
        </p:nvSpPr>
        <p:spPr>
          <a:xfrm>
            <a:off x="2459550" y="24849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Multi-class </a:t>
            </a:r>
            <a:r>
              <a:rPr lang="en"/>
              <a:t>classification</a:t>
            </a:r>
            <a:r>
              <a:rPr lang="en"/>
              <a:t> seems conceptually flawed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Multi-label classification presented better results initially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Multi-label classification estimates 0s over 1s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is essentially an outlier detection problem</a:t>
            </a:r>
            <a:endParaRPr/>
          </a:p>
        </p:txBody>
      </p:sp>
      <p:cxnSp>
        <p:nvCxnSpPr>
          <p:cNvPr id="562" name="Google Shape;562;p81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81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2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CELL CLUSTERING</a:t>
            </a:r>
            <a:endParaRPr/>
          </a:p>
        </p:txBody>
      </p:sp>
      <p:sp>
        <p:nvSpPr>
          <p:cNvPr id="569" name="Google Shape;569;p82"/>
          <p:cNvSpPr txBox="1"/>
          <p:nvPr>
            <p:ph idx="2" type="title"/>
          </p:nvPr>
        </p:nvSpPr>
        <p:spPr>
          <a:xfrm flipH="1">
            <a:off x="2260329" y="170385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570" name="Google Shape;570;p82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3"/>
          <p:cNvSpPr txBox="1"/>
          <p:nvPr>
            <p:ph type="ctrTitle"/>
          </p:nvPr>
        </p:nvSpPr>
        <p:spPr>
          <a:xfrm>
            <a:off x="2638350" y="1092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 sz="2800"/>
          </a:p>
        </p:txBody>
      </p:sp>
      <p:sp>
        <p:nvSpPr>
          <p:cNvPr id="576" name="Google Shape;576;p83"/>
          <p:cNvSpPr txBox="1"/>
          <p:nvPr>
            <p:ph idx="1" type="subTitle"/>
          </p:nvPr>
        </p:nvSpPr>
        <p:spPr>
          <a:xfrm>
            <a:off x="2638350" y="2163400"/>
            <a:ext cx="4443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Some classes are classified by a minoritarian cluster of cells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current multi-label classification weights all cells </a:t>
            </a:r>
            <a:r>
              <a:rPr lang="en"/>
              <a:t>equally</a:t>
            </a:r>
            <a:r>
              <a:rPr lang="en"/>
              <a:t> 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Avoids the need to filter images and lose data</a:t>
            </a:r>
            <a:endParaRPr/>
          </a:p>
        </p:txBody>
      </p:sp>
      <p:cxnSp>
        <p:nvCxnSpPr>
          <p:cNvPr id="577" name="Google Shape;577;p83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83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lang="en"/>
              <a:t>Cyto atypique MDA5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84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84"/>
          <p:cNvSpPr txBox="1"/>
          <p:nvPr>
            <p:ph idx="5" type="ctrTitle"/>
          </p:nvPr>
        </p:nvSpPr>
        <p:spPr>
          <a:xfrm>
            <a:off x="6020047" y="3475454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MDA5</a:t>
            </a:r>
            <a:endParaRPr/>
          </a:p>
        </p:txBody>
      </p:sp>
      <p:sp>
        <p:nvSpPr>
          <p:cNvPr id="586" name="Google Shape;586;p84"/>
          <p:cNvSpPr txBox="1"/>
          <p:nvPr>
            <p:ph idx="6" type="subTitle"/>
          </p:nvPr>
        </p:nvSpPr>
        <p:spPr>
          <a:xfrm>
            <a:off x="6020049" y="3865917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Majority</a:t>
            </a:r>
            <a:r>
              <a:rPr lang="en"/>
              <a:t> of cells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4"/>
          <p:cNvSpPr txBox="1"/>
          <p:nvPr>
            <p:ph idx="7" type="ctrTitle"/>
          </p:nvPr>
        </p:nvSpPr>
        <p:spPr>
          <a:xfrm>
            <a:off x="1335872" y="1062298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 atypique</a:t>
            </a:r>
            <a:endParaRPr/>
          </a:p>
        </p:txBody>
      </p:sp>
      <p:sp>
        <p:nvSpPr>
          <p:cNvPr id="588" name="Google Shape;588;p84"/>
          <p:cNvSpPr txBox="1"/>
          <p:nvPr>
            <p:ph idx="8" type="subTitle"/>
          </p:nvPr>
        </p:nvSpPr>
        <p:spPr>
          <a:xfrm>
            <a:off x="1335874" y="1470511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Represents 0.5-4% of cells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9" name="Google Shape;589;p84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0" name="Google Shape;59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625" y="1544900"/>
            <a:ext cx="2315657" cy="256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775" y="955587"/>
            <a:ext cx="2315651" cy="2565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84"/>
          <p:cNvCxnSpPr/>
          <p:nvPr/>
        </p:nvCxnSpPr>
        <p:spPr>
          <a:xfrm>
            <a:off x="3573413" y="2633650"/>
            <a:ext cx="2002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84"/>
          <p:cNvSpPr txBox="1"/>
          <p:nvPr>
            <p:ph idx="8" type="subTitle"/>
          </p:nvPr>
        </p:nvSpPr>
        <p:spPr>
          <a:xfrm>
            <a:off x="3677962" y="2697536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differentiated by gray level and shape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/>
          <p:nvPr>
            <p:ph type="ctrTitle"/>
          </p:nvPr>
        </p:nvSpPr>
        <p:spPr>
          <a:xfrm>
            <a:off x="2638350" y="1092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 sz="2800"/>
          </a:p>
        </p:txBody>
      </p:sp>
      <p:sp>
        <p:nvSpPr>
          <p:cNvPr id="599" name="Google Shape;599;p85"/>
          <p:cNvSpPr txBox="1"/>
          <p:nvPr>
            <p:ph idx="1" type="subTitle"/>
          </p:nvPr>
        </p:nvSpPr>
        <p:spPr>
          <a:xfrm>
            <a:off x="2638350" y="2163400"/>
            <a:ext cx="4443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Our datasets had varying contrast between inter-class images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dataset is high </a:t>
            </a:r>
            <a:r>
              <a:rPr lang="en"/>
              <a:t>dimensional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Clustering</a:t>
            </a:r>
            <a:r>
              <a:rPr lang="en"/>
              <a:t> is used on </a:t>
            </a:r>
            <a:r>
              <a:rPr lang="en"/>
              <a:t>similar</a:t>
            </a:r>
            <a:r>
              <a:rPr lang="en"/>
              <a:t> non-linearly </a:t>
            </a:r>
            <a:r>
              <a:rPr lang="en"/>
              <a:t>separable</a:t>
            </a:r>
            <a:r>
              <a:rPr lang="en"/>
              <a:t> cells</a:t>
            </a:r>
            <a:endParaRPr/>
          </a:p>
        </p:txBody>
      </p:sp>
      <p:cxnSp>
        <p:nvCxnSpPr>
          <p:cNvPr id="600" name="Google Shape;600;p85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85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pipeline</a:t>
            </a:r>
            <a:endParaRPr/>
          </a:p>
        </p:txBody>
      </p:sp>
      <p:cxnSp>
        <p:nvCxnSpPr>
          <p:cNvPr id="607" name="Google Shape;607;p86"/>
          <p:cNvCxnSpPr/>
          <p:nvPr/>
        </p:nvCxnSpPr>
        <p:spPr>
          <a:xfrm rot="10800000">
            <a:off x="5347875" y="1839575"/>
            <a:ext cx="386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86"/>
          <p:cNvCxnSpPr>
            <a:endCxn id="609" idx="0"/>
          </p:cNvCxnSpPr>
          <p:nvPr/>
        </p:nvCxnSpPr>
        <p:spPr>
          <a:xfrm flipH="1">
            <a:off x="6746575" y="2843550"/>
            <a:ext cx="2529300" cy="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86"/>
          <p:cNvCxnSpPr/>
          <p:nvPr/>
        </p:nvCxnSpPr>
        <p:spPr>
          <a:xfrm rot="10800000">
            <a:off x="7610725" y="3890875"/>
            <a:ext cx="176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86"/>
          <p:cNvSpPr txBox="1"/>
          <p:nvPr>
            <p:ph idx="2" type="title"/>
          </p:nvPr>
        </p:nvSpPr>
        <p:spPr>
          <a:xfrm>
            <a:off x="294400" y="1475125"/>
            <a:ext cx="25875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Feature</a:t>
            </a:r>
            <a:r>
              <a:rPr lang="en" sz="2400"/>
              <a:t> space transformation</a:t>
            </a:r>
            <a:endParaRPr sz="2400"/>
          </a:p>
        </p:txBody>
      </p:sp>
      <p:sp>
        <p:nvSpPr>
          <p:cNvPr id="612" name="Google Shape;612;p86"/>
          <p:cNvSpPr txBox="1"/>
          <p:nvPr>
            <p:ph idx="3" type="title"/>
          </p:nvPr>
        </p:nvSpPr>
        <p:spPr>
          <a:xfrm>
            <a:off x="797175" y="2475350"/>
            <a:ext cx="32649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KPCA </a:t>
            </a:r>
            <a:r>
              <a:rPr lang="en" sz="2400"/>
              <a:t>dimensionality</a:t>
            </a:r>
            <a:r>
              <a:rPr lang="en" sz="2400"/>
              <a:t> reduction</a:t>
            </a:r>
            <a:endParaRPr sz="2400"/>
          </a:p>
        </p:txBody>
      </p:sp>
      <p:sp>
        <p:nvSpPr>
          <p:cNvPr id="613" name="Google Shape;613;p86"/>
          <p:cNvSpPr txBox="1"/>
          <p:nvPr>
            <p:ph idx="5" type="title"/>
          </p:nvPr>
        </p:nvSpPr>
        <p:spPr>
          <a:xfrm>
            <a:off x="3117975" y="3513625"/>
            <a:ext cx="2030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K-means ++</a:t>
            </a:r>
            <a:endParaRPr sz="2400"/>
          </a:p>
        </p:txBody>
      </p:sp>
      <p:sp>
        <p:nvSpPr>
          <p:cNvPr id="614" name="Google Shape;614;p86"/>
          <p:cNvSpPr/>
          <p:nvPr/>
        </p:nvSpPr>
        <p:spPr>
          <a:xfrm>
            <a:off x="3317622" y="1606925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86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space transformation,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using VGG’s pre-trained NN</a:t>
            </a:r>
            <a:endParaRPr/>
          </a:p>
        </p:txBody>
      </p:sp>
      <p:sp>
        <p:nvSpPr>
          <p:cNvPr id="609" name="Google Shape;609;p86"/>
          <p:cNvSpPr/>
          <p:nvPr/>
        </p:nvSpPr>
        <p:spPr>
          <a:xfrm>
            <a:off x="4491175" y="2570400"/>
            <a:ext cx="2255400" cy="639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6"/>
          <p:cNvSpPr/>
          <p:nvPr/>
        </p:nvSpPr>
        <p:spPr>
          <a:xfrm>
            <a:off x="5580342" y="3658967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86"/>
          <p:cNvSpPr txBox="1"/>
          <p:nvPr>
            <p:ph idx="4" type="subTitle"/>
          </p:nvPr>
        </p:nvSpPr>
        <p:spPr>
          <a:xfrm flipH="1">
            <a:off x="4491175" y="2508138"/>
            <a:ext cx="22554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use the nystrom approximation to achieve linear complexity in the kernel computation</a:t>
            </a:r>
            <a:endParaRPr/>
          </a:p>
        </p:txBody>
      </p:sp>
      <p:sp>
        <p:nvSpPr>
          <p:cNvPr id="618" name="Google Shape;618;p86"/>
          <p:cNvSpPr txBox="1"/>
          <p:nvPr>
            <p:ph idx="6" type="subTitle"/>
          </p:nvPr>
        </p:nvSpPr>
        <p:spPr>
          <a:xfrm flipH="1">
            <a:off x="5688821" y="3638125"/>
            <a:ext cx="20304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Identifies n clusters from the dementionaly reduced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7"/>
          <p:cNvSpPr txBox="1"/>
          <p:nvPr>
            <p:ph type="ctrTitle"/>
          </p:nvPr>
        </p:nvSpPr>
        <p:spPr>
          <a:xfrm>
            <a:off x="-1089949" y="6564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KPCA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eigenvalue study</a:t>
            </a:r>
            <a:endParaRPr/>
          </a:p>
        </p:txBody>
      </p:sp>
      <p:cxnSp>
        <p:nvCxnSpPr>
          <p:cNvPr id="624" name="Google Shape;624;p87"/>
          <p:cNvCxnSpPr>
            <a:stCxn id="625" idx="1"/>
            <a:endCxn id="626" idx="3"/>
          </p:cNvCxnSpPr>
          <p:nvPr/>
        </p:nvCxnSpPr>
        <p:spPr>
          <a:xfrm flipH="1" rot="-5400000">
            <a:off x="4397900" y="2134875"/>
            <a:ext cx="420600" cy="18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87"/>
          <p:cNvSpPr/>
          <p:nvPr/>
        </p:nvSpPr>
        <p:spPr>
          <a:xfrm>
            <a:off x="3081275" y="2346088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87"/>
          <p:cNvSpPr/>
          <p:nvPr/>
        </p:nvSpPr>
        <p:spPr>
          <a:xfrm>
            <a:off x="3397250" y="333675"/>
            <a:ext cx="2420100" cy="1591800"/>
          </a:xfrm>
          <a:prstGeom prst="snip2DiagRect">
            <a:avLst>
              <a:gd fmla="val 0" name="adj1"/>
              <a:gd fmla="val 0" name="adj2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7" name="Google Shape;627;p87"/>
          <p:cNvCxnSpPr>
            <a:stCxn id="628" idx="0"/>
            <a:endCxn id="629" idx="0"/>
          </p:cNvCxnSpPr>
          <p:nvPr/>
        </p:nvCxnSpPr>
        <p:spPr>
          <a:xfrm rot="5400000">
            <a:off x="2682775" y="3027400"/>
            <a:ext cx="361500" cy="285300"/>
          </a:xfrm>
          <a:prstGeom prst="bentConnector3">
            <a:avLst>
              <a:gd fmla="val 3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87"/>
          <p:cNvCxnSpPr>
            <a:stCxn id="631" idx="2"/>
            <a:endCxn id="632" idx="0"/>
          </p:cNvCxnSpPr>
          <p:nvPr/>
        </p:nvCxnSpPr>
        <p:spPr>
          <a:xfrm>
            <a:off x="6211856" y="3040300"/>
            <a:ext cx="609000" cy="310500"/>
          </a:xfrm>
          <a:prstGeom prst="bentConnector3">
            <a:avLst>
              <a:gd fmla="val 1025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87"/>
          <p:cNvSpPr txBox="1"/>
          <p:nvPr/>
        </p:nvSpPr>
        <p:spPr>
          <a:xfrm>
            <a:off x="3006174" y="2436225"/>
            <a:ext cx="29493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 Light"/>
              <a:buChar char="●"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feature transformation gives better results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Condensed Light"/>
              <a:buChar char="●"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nystrom 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approximation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has almost no information loss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34" name="Google Shape;63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038" y="333700"/>
            <a:ext cx="2291137" cy="15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7"/>
          <p:cNvSpPr/>
          <p:nvPr/>
        </p:nvSpPr>
        <p:spPr>
          <a:xfrm>
            <a:off x="5665125" y="3350775"/>
            <a:ext cx="2420100" cy="1591800"/>
          </a:xfrm>
          <a:prstGeom prst="snip2DiagRect">
            <a:avLst>
              <a:gd fmla="val 0" name="adj1"/>
              <a:gd fmla="val 0" name="adj2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163" y="3350797"/>
            <a:ext cx="2218785" cy="15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7"/>
          <p:cNvSpPr/>
          <p:nvPr/>
        </p:nvSpPr>
        <p:spPr>
          <a:xfrm>
            <a:off x="1510825" y="3350775"/>
            <a:ext cx="2420100" cy="1591800"/>
          </a:xfrm>
          <a:prstGeom prst="snip2DiagRect">
            <a:avLst>
              <a:gd fmla="val 0" name="adj1"/>
              <a:gd fmla="val 0" name="adj2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1488" y="3350800"/>
            <a:ext cx="2218775" cy="159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8"/>
          <p:cNvSpPr/>
          <p:nvPr/>
        </p:nvSpPr>
        <p:spPr>
          <a:xfrm flipH="1" rot="-5400000">
            <a:off x="5248725" y="1698925"/>
            <a:ext cx="2008200" cy="2906700"/>
          </a:xfrm>
          <a:prstGeom prst="snip1Rect">
            <a:avLst>
              <a:gd fmla="val 0" name="adj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3" name="Google Shape;643;p88"/>
          <p:cNvCxnSpPr/>
          <p:nvPr/>
        </p:nvCxnSpPr>
        <p:spPr>
          <a:xfrm rot="10800000">
            <a:off x="7687958" y="2949500"/>
            <a:ext cx="158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8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number of clusters </a:t>
            </a:r>
            <a:endParaRPr/>
          </a:p>
        </p:txBody>
      </p:sp>
      <p:sp>
        <p:nvSpPr>
          <p:cNvPr id="645" name="Google Shape;645;p88"/>
          <p:cNvSpPr/>
          <p:nvPr/>
        </p:nvSpPr>
        <p:spPr>
          <a:xfrm rot="5400000">
            <a:off x="1952950" y="899150"/>
            <a:ext cx="1923000" cy="2964900"/>
          </a:xfrm>
          <a:prstGeom prst="snip1Rect">
            <a:avLst>
              <a:gd fmla="val 0" name="adj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6" name="Google Shape;646;p88"/>
          <p:cNvCxnSpPr/>
          <p:nvPr/>
        </p:nvCxnSpPr>
        <p:spPr>
          <a:xfrm rot="10800000">
            <a:off x="-21375" y="2148175"/>
            <a:ext cx="146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88"/>
          <p:cNvSpPr txBox="1"/>
          <p:nvPr>
            <p:ph idx="2" type="ctrTitle"/>
          </p:nvPr>
        </p:nvSpPr>
        <p:spPr>
          <a:xfrm>
            <a:off x="1862250" y="4123675"/>
            <a:ext cx="2277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Silhouette Method</a:t>
            </a:r>
            <a:endParaRPr/>
          </a:p>
        </p:txBody>
      </p:sp>
      <p:sp>
        <p:nvSpPr>
          <p:cNvPr id="648" name="Google Shape;648;p88"/>
          <p:cNvSpPr txBox="1"/>
          <p:nvPr>
            <p:ph idx="1" type="subTitle"/>
          </p:nvPr>
        </p:nvSpPr>
        <p:spPr>
          <a:xfrm>
            <a:off x="1135000" y="3347450"/>
            <a:ext cx="35589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high value is desirable and indicates that the point is placed in the correct cluster. </a:t>
            </a:r>
            <a:endParaRPr/>
          </a:p>
        </p:txBody>
      </p:sp>
      <p:sp>
        <p:nvSpPr>
          <p:cNvPr id="649" name="Google Shape;649;p88"/>
          <p:cNvSpPr txBox="1"/>
          <p:nvPr>
            <p:ph idx="3" type="ctrTitle"/>
          </p:nvPr>
        </p:nvSpPr>
        <p:spPr>
          <a:xfrm>
            <a:off x="5228175" y="1011775"/>
            <a:ext cx="20493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Elbow Method</a:t>
            </a:r>
            <a:endParaRPr/>
          </a:p>
        </p:txBody>
      </p:sp>
      <p:sp>
        <p:nvSpPr>
          <p:cNvPr id="650" name="Google Shape;650;p88"/>
          <p:cNvSpPr txBox="1"/>
          <p:nvPr>
            <p:ph idx="4" type="subTitle"/>
          </p:nvPr>
        </p:nvSpPr>
        <p:spPr>
          <a:xfrm>
            <a:off x="4898923" y="1420100"/>
            <a:ext cx="2707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hoose the k for which the value first starts to stabilize</a:t>
            </a:r>
            <a:endParaRPr/>
          </a:p>
        </p:txBody>
      </p:sp>
      <p:pic>
        <p:nvPicPr>
          <p:cNvPr id="651" name="Google Shape;65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175" y="1439287"/>
            <a:ext cx="2872550" cy="18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550" y="2184350"/>
            <a:ext cx="2872550" cy="193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9"/>
          <p:cNvSpPr txBox="1"/>
          <p:nvPr>
            <p:ph type="ctrTitle"/>
          </p:nvPr>
        </p:nvSpPr>
        <p:spPr>
          <a:xfrm>
            <a:off x="2164775" y="109300"/>
            <a:ext cx="43410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future needs</a:t>
            </a:r>
            <a:endParaRPr sz="2800"/>
          </a:p>
        </p:txBody>
      </p:sp>
      <p:sp>
        <p:nvSpPr>
          <p:cNvPr id="658" name="Google Shape;658;p89"/>
          <p:cNvSpPr txBox="1"/>
          <p:nvPr>
            <p:ph idx="1" type="subTitle"/>
          </p:nvPr>
        </p:nvSpPr>
        <p:spPr>
          <a:xfrm>
            <a:off x="2337950" y="2076800"/>
            <a:ext cx="4743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Check</a:t>
            </a:r>
            <a:r>
              <a:rPr lang="en"/>
              <a:t> with Dr. Miyara which cluster refers to each  label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Check which clusters have the </a:t>
            </a:r>
            <a:r>
              <a:rPr lang="en"/>
              <a:t>highest</a:t>
            </a:r>
            <a:r>
              <a:rPr lang="en"/>
              <a:t> correlation for images with the same labels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Retrain the multi-label classification with the clusters found</a:t>
            </a:r>
            <a:endParaRPr/>
          </a:p>
        </p:txBody>
      </p:sp>
      <p:cxnSp>
        <p:nvCxnSpPr>
          <p:cNvPr id="659" name="Google Shape;659;p89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89"/>
          <p:cNvCxnSpPr/>
          <p:nvPr/>
        </p:nvCxnSpPr>
        <p:spPr>
          <a:xfrm>
            <a:off x="0" y="42435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Autoimmune diseases</a:t>
            </a:r>
            <a:endParaRPr sz="2800"/>
          </a:p>
        </p:txBody>
      </p:sp>
      <p:sp>
        <p:nvSpPr>
          <p:cNvPr id="295" name="Google Shape;295;p54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Largely prolific: 5% of total world population</a:t>
            </a:r>
            <a:endParaRPr/>
          </a:p>
          <a:p>
            <a: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Own body’s defenses mistakenly target itself</a:t>
            </a:r>
            <a:endParaRPr/>
          </a:p>
          <a:p>
            <a: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Antibodies target different external proteins</a:t>
            </a:r>
            <a:endParaRPr/>
          </a:p>
          <a:p>
            <a: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Antinuclear antibodies target nucleic proteins</a:t>
            </a:r>
            <a:endParaRPr/>
          </a:p>
        </p:txBody>
      </p:sp>
      <p:cxnSp>
        <p:nvCxnSpPr>
          <p:cNvPr id="296" name="Google Shape;296;p5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54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0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666" name="Google Shape;666;p90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667" name="Google Shape;667;p90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1"/>
          <p:cNvSpPr txBox="1"/>
          <p:nvPr>
            <p:ph type="ctrTitle"/>
          </p:nvPr>
        </p:nvSpPr>
        <p:spPr>
          <a:xfrm>
            <a:off x="2638350" y="1092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continue</a:t>
            </a:r>
            <a:endParaRPr sz="2800"/>
          </a:p>
        </p:txBody>
      </p:sp>
      <p:sp>
        <p:nvSpPr>
          <p:cNvPr id="673" name="Google Shape;673;p91"/>
          <p:cNvSpPr txBox="1"/>
          <p:nvPr>
            <p:ph idx="1" type="subTitle"/>
          </p:nvPr>
        </p:nvSpPr>
        <p:spPr>
          <a:xfrm>
            <a:off x="2638350" y="2076800"/>
            <a:ext cx="4443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with Dr. Miyara </a:t>
            </a:r>
            <a:r>
              <a:rPr lang="en"/>
              <a:t>a</a:t>
            </a:r>
            <a:r>
              <a:rPr lang="en"/>
              <a:t> well defined group of labels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Manually check database with medical professional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Integrate all datasets within the same labels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Integrate unsupervised cell clustering to the pipeline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Retrain multi-label while addressing some of its flaws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Research</a:t>
            </a:r>
            <a:r>
              <a:rPr lang="en"/>
              <a:t> better multi-label methods for </a:t>
            </a:r>
            <a:r>
              <a:rPr lang="en"/>
              <a:t>imbalanced datasets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a classification method for  an entire image from the classification data of its cells</a:t>
            </a:r>
            <a:endParaRPr/>
          </a:p>
        </p:txBody>
      </p:sp>
      <p:cxnSp>
        <p:nvCxnSpPr>
          <p:cNvPr id="674" name="Google Shape;674;p91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91"/>
          <p:cNvCxnSpPr/>
          <p:nvPr/>
        </p:nvCxnSpPr>
        <p:spPr>
          <a:xfrm>
            <a:off x="0" y="42435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cxnSp>
        <p:nvCxnSpPr>
          <p:cNvPr id="681" name="Google Shape;681;p92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5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5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</a:t>
            </a:r>
            <a:endParaRPr/>
          </a:p>
        </p:txBody>
      </p:sp>
      <p:sp>
        <p:nvSpPr>
          <p:cNvPr id="304" name="Google Shape;304;p55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pattern is this?</a:t>
            </a:r>
            <a:endParaRPr/>
          </a:p>
        </p:txBody>
      </p:sp>
      <p:sp>
        <p:nvSpPr>
          <p:cNvPr id="305" name="Google Shape;305;p55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Clinical evaluation can be insufficient for quickly diagnosing an autoimmune disease.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antinuclear stains might be an alternative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manual detection and lack of qualified professionals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6" name="Google Shape;3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133" y="1161975"/>
            <a:ext cx="4564866" cy="341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p56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56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</a:t>
            </a:r>
            <a:endParaRPr/>
          </a:p>
        </p:txBody>
      </p:sp>
      <p:sp>
        <p:nvSpPr>
          <p:cNvPr id="313" name="Google Shape;313;p56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pattern is this?</a:t>
            </a:r>
            <a:endParaRPr/>
          </a:p>
        </p:txBody>
      </p:sp>
      <p:sp>
        <p:nvSpPr>
          <p:cNvPr id="314" name="Google Shape;314;p56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Speckled (Mouchete) M0</a:t>
            </a:r>
            <a:endParaRPr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Associated with specific diseases such </a:t>
            </a:r>
            <a:r>
              <a:rPr lang="en"/>
              <a:t>as</a:t>
            </a:r>
            <a:r>
              <a:rPr lang="en"/>
              <a:t>:</a:t>
            </a:r>
            <a:endParaRPr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Lupus, </a:t>
            </a:r>
            <a:r>
              <a:rPr lang="en"/>
              <a:t>Sjögren's</a:t>
            </a:r>
            <a:r>
              <a:rPr lang="en"/>
              <a:t> syndrome, Polymyositis etc..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5" name="Google Shape;3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133" y="1161975"/>
            <a:ext cx="4564866" cy="341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7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7"/>
          <p:cNvSpPr txBox="1"/>
          <p:nvPr/>
        </p:nvSpPr>
        <p:spPr>
          <a:xfrm>
            <a:off x="1710015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SIMPLICITY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22" name="Google Shape;322;p57"/>
          <p:cNvSpPr txBox="1"/>
          <p:nvPr/>
        </p:nvSpPr>
        <p:spPr>
          <a:xfrm>
            <a:off x="1781115" y="39147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Simple enough for medical professionals to use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3" name="Google Shape;323;p57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7"/>
          <p:cNvSpPr txBox="1"/>
          <p:nvPr/>
        </p:nvSpPr>
        <p:spPr>
          <a:xfrm>
            <a:off x="6087111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DETECTION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25" name="Google Shape;325;p57"/>
          <p:cNvSpPr txBox="1"/>
          <p:nvPr/>
        </p:nvSpPr>
        <p:spPr>
          <a:xfrm>
            <a:off x="6158211" y="39147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Able to isolate individual cells from larger image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6" name="Google Shape;326;p5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cxnSp>
        <p:nvCxnSpPr>
          <p:cNvPr id="327" name="Google Shape;327;p57"/>
          <p:cNvCxnSpPr/>
          <p:nvPr/>
        </p:nvCxnSpPr>
        <p:spPr>
          <a:xfrm flipH="1" rot="-5400000">
            <a:off x="4396930" y="2314525"/>
            <a:ext cx="360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57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7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57"/>
          <p:cNvCxnSpPr>
            <a:stCxn id="331" idx="0"/>
            <a:endCxn id="332" idx="0"/>
          </p:cNvCxnSpPr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fmla="val -6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57"/>
          <p:cNvCxnSpPr>
            <a:stCxn id="334" idx="2"/>
            <a:endCxn id="335" idx="0"/>
          </p:cNvCxnSpPr>
          <p:nvPr/>
        </p:nvCxnSpPr>
        <p:spPr>
          <a:xfrm>
            <a:off x="6211750" y="3040275"/>
            <a:ext cx="577800" cy="560100"/>
          </a:xfrm>
          <a:prstGeom prst="bentConnector3">
            <a:avLst>
              <a:gd fmla="val 9974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57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Model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7" name="Google Shape;337;p57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Convolutional neural network integrated with image processing techniques for 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cellular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isolation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Google Shape;338;p57"/>
          <p:cNvSpPr txBox="1"/>
          <p:nvPr/>
        </p:nvSpPr>
        <p:spPr>
          <a:xfrm>
            <a:off x="3844400" y="1074375"/>
            <a:ext cx="15258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CLASSIFICATION</a:t>
            </a:r>
            <a:endParaRPr b="1"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9" name="Google Shape;339;p57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Accurate and reliable enough to aid doctors diagnose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345" name="Google Shape;345;p5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46" name="Google Shape;346;p5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Patterns</a:t>
            </a:r>
            <a:endParaRPr/>
          </a:p>
        </p:txBody>
      </p:sp>
      <p:sp>
        <p:nvSpPr>
          <p:cNvPr id="352" name="Google Shape;352;p59"/>
          <p:cNvSpPr txBox="1"/>
          <p:nvPr/>
        </p:nvSpPr>
        <p:spPr>
          <a:xfrm>
            <a:off x="5403773" y="2130875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14 different unlabeled patterns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Each with 4-5 images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Images hand-picked by medical professional for clarity and relevance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-"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Received initially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Multi-Class</a:t>
            </a:r>
            <a:endParaRPr b="1" sz="2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54" name="Google Shape;354;p59"/>
          <p:cNvCxnSpPr/>
          <p:nvPr/>
        </p:nvCxnSpPr>
        <p:spPr>
          <a:xfrm>
            <a:off x="5197775" y="2130875"/>
            <a:ext cx="6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Google Shape;3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1450"/>
            <a:ext cx="5098973" cy="257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